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9"/>
  </p:notesMasterIdLst>
  <p:sldIdLst>
    <p:sldId id="256" r:id="rId2"/>
    <p:sldId id="272" r:id="rId3"/>
    <p:sldId id="269" r:id="rId4"/>
    <p:sldId id="273" r:id="rId5"/>
    <p:sldId id="263" r:id="rId6"/>
    <p:sldId id="267" r:id="rId7"/>
    <p:sldId id="26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99"/>
    <a:srgbClr val="3C6668"/>
    <a:srgbClr val="50878A"/>
    <a:srgbClr val="CADFE0"/>
    <a:srgbClr val="FFFFFF"/>
    <a:srgbClr val="CCF6F8"/>
    <a:srgbClr val="C1F4F7"/>
    <a:srgbClr val="B2F2F5"/>
    <a:srgbClr val="B1CEF9"/>
    <a:srgbClr val="00D3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C3D100E-8FC8-482B-A244-3A70FE977965}" type="datetimeFigureOut">
              <a:rPr lang="he-IL" smtClean="0"/>
              <a:t>י"ב/סיון/תשפ"ג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7F850CF-B702-4F59-845C-73A7DE1BA77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10925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r" defTabSz="914400" rtl="1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r" defTabSz="914400" rtl="1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r" defTabSz="914400" rtl="1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r" defTabSz="914400" rtl="1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r" defTabSz="914400" rtl="1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F2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EDC7A268-751E-0DEA-0C65-2ACF125ED9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6" t="1338" r="1"/>
          <a:stretch/>
        </p:blipFill>
        <p:spPr bwMode="auto">
          <a:xfrm>
            <a:off x="0" y="424898"/>
            <a:ext cx="12192000" cy="60082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B6C944F4-A3D9-E9E8-29DF-410E9F119D35}"/>
              </a:ext>
            </a:extLst>
          </p:cNvPr>
          <p:cNvSpPr txBox="1"/>
          <p:nvPr/>
        </p:nvSpPr>
        <p:spPr>
          <a:xfrm>
            <a:off x="5834270" y="1518724"/>
            <a:ext cx="6221895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חלופת הגנת סייבר ומערכות הפעלה</a:t>
            </a:r>
            <a:endParaRPr lang="en-US" sz="3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BC590220-FC06-C4D0-31D6-C12ACBB565EF}"/>
              </a:ext>
            </a:extLst>
          </p:cNvPr>
          <p:cNvSpPr txBox="1"/>
          <p:nvPr/>
        </p:nvSpPr>
        <p:spPr>
          <a:xfrm>
            <a:off x="6584673" y="2273470"/>
            <a:ext cx="4721088" cy="209288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50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ea typeface="Calibri" panose="020F0502020204030204" pitchFamily="34" charset="0"/>
                <a:cs typeface="Arial" panose="020B0604020202020204" pitchFamily="34" charset="0"/>
              </a:rPr>
              <a:t>SECRET DEALS</a:t>
            </a:r>
            <a:endParaRPr lang="en-US" sz="6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6CD5EC11-02F1-8E60-77A0-05B1CEC6B8B4}"/>
              </a:ext>
            </a:extLst>
          </p:cNvPr>
          <p:cNvSpPr txBox="1"/>
          <p:nvPr/>
        </p:nvSpPr>
        <p:spPr>
          <a:xfrm>
            <a:off x="7679634" y="4567099"/>
            <a:ext cx="2531165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עדן דוננפלד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752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505811EA-8285-3F80-98A1-A375F422785E}"/>
              </a:ext>
            </a:extLst>
          </p:cNvPr>
          <p:cNvSpPr txBox="1"/>
          <p:nvPr/>
        </p:nvSpPr>
        <p:spPr>
          <a:xfrm>
            <a:off x="2401240" y="703996"/>
            <a:ext cx="9100817" cy="1145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  <a:spcAft>
                <a:spcPts val="800"/>
              </a:spcAft>
            </a:pPr>
            <a:r>
              <a:rPr lang="he-IL" sz="2400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נושא הפרויקט הוא תוכנת שרת-לקוח אשר מחפשת ומציגה כתוצאה את הדיל הכי משתלם ליעד שנבחר בטווח תאריכים, לפי מסננים שהלקוח בחר.</a:t>
            </a:r>
          </a:p>
        </p:txBody>
      </p:sp>
      <p:pic>
        <p:nvPicPr>
          <p:cNvPr id="4" name="גרפיקה 3" descr="נסיעה קו מיתאר">
            <a:extLst>
              <a:ext uri="{FF2B5EF4-FFF2-40B4-BE49-F238E27FC236}">
                <a16:creationId xmlns:a16="http://schemas.microsoft.com/office/drawing/2014/main" id="{8117C0CA-15D6-0520-422A-B362D844D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764696"/>
            <a:ext cx="1093304" cy="1093304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CD6B98E7-99D2-00C3-42DA-DC0FCF1FF488}"/>
              </a:ext>
            </a:extLst>
          </p:cNvPr>
          <p:cNvSpPr txBox="1"/>
          <p:nvPr/>
        </p:nvSpPr>
        <p:spPr>
          <a:xfrm>
            <a:off x="7076661" y="2116700"/>
            <a:ext cx="4425396" cy="28075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>
              <a:lnSpc>
                <a:spcPct val="150000"/>
              </a:lnSpc>
            </a:pPr>
            <a:r>
              <a:rPr lang="he-IL" sz="2400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כל לקוח מזין את מקום המראה, מקום נחיתה, תאריך המראה, תאריך נחיתה וכמות נוסעים. כמו כן, קיימת אפשרות להזין מסנני טיסה ומסנני מלון.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CC929597-1924-2C29-5B05-47AAE3FCBCC9}"/>
              </a:ext>
            </a:extLst>
          </p:cNvPr>
          <p:cNvSpPr txBox="1"/>
          <p:nvPr/>
        </p:nvSpPr>
        <p:spPr>
          <a:xfrm>
            <a:off x="4142133" y="2275391"/>
            <a:ext cx="2425687" cy="199586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1">
              <a:lnSpc>
                <a:spcPct val="150000"/>
              </a:lnSpc>
              <a:spcAft>
                <a:spcPts val="800"/>
              </a:spcAft>
            </a:pPr>
            <a:r>
              <a:rPr lang="he-IL" sz="2000" b="1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מסנני טיסה</a:t>
            </a:r>
            <a:endParaRPr lang="en-US" sz="2000" b="1" kern="1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marL="342900" lvl="0" indent="-342900" algn="just" rtl="1">
              <a:lnSpc>
                <a:spcPct val="150000"/>
              </a:lnSpc>
              <a:buFont typeface="David" panose="020E0502060401010101" pitchFamily="34" charset="-79"/>
              <a:buChar char="-"/>
            </a:pPr>
            <a:r>
              <a:rPr lang="he-IL" sz="20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מספר עצירות</a:t>
            </a:r>
            <a:endParaRPr lang="en-US" sz="20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marL="342900" lvl="0" indent="-342900" algn="just" rtl="1">
              <a:lnSpc>
                <a:spcPct val="150000"/>
              </a:lnSpc>
              <a:buFont typeface="David" panose="020E0502060401010101" pitchFamily="34" charset="-79"/>
              <a:buChar char="-"/>
            </a:pPr>
            <a:r>
              <a:rPr lang="he-IL" sz="20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סוג מושב</a:t>
            </a:r>
            <a:endParaRPr lang="en-US" sz="20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marL="342900" lvl="0" indent="-342900" algn="just" rtl="1">
              <a:lnSpc>
                <a:spcPct val="150000"/>
              </a:lnSpc>
              <a:spcAft>
                <a:spcPts val="800"/>
              </a:spcAft>
              <a:buFont typeface="David" panose="020E0502060401010101" pitchFamily="34" charset="-79"/>
              <a:buChar char="-"/>
            </a:pPr>
            <a:r>
              <a:rPr lang="he-IL" sz="20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מחיר מקסימלי</a:t>
            </a:r>
            <a:endParaRPr lang="en-US" sz="20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81C6C277-84A3-3144-06B9-D37704FC9D4E}"/>
              </a:ext>
            </a:extLst>
          </p:cNvPr>
          <p:cNvSpPr txBox="1"/>
          <p:nvPr/>
        </p:nvSpPr>
        <p:spPr>
          <a:xfrm>
            <a:off x="862221" y="2275391"/>
            <a:ext cx="3170582" cy="338086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1">
              <a:lnSpc>
                <a:spcPct val="150000"/>
              </a:lnSpc>
              <a:spcAft>
                <a:spcPts val="800"/>
              </a:spcAft>
            </a:pPr>
            <a:r>
              <a:rPr lang="he-IL" sz="2000" b="1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מסנני מלון</a:t>
            </a:r>
            <a:endParaRPr lang="en-US" sz="2000" b="1" kern="1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marL="342900" lvl="0" indent="-342900" algn="just" rtl="1">
              <a:lnSpc>
                <a:spcPct val="150000"/>
              </a:lnSpc>
              <a:buFont typeface="David" panose="020E0502060401010101" pitchFamily="34" charset="-79"/>
              <a:buChar char="-"/>
            </a:pPr>
            <a:r>
              <a:rPr lang="he-IL" sz="20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כמות חדרים</a:t>
            </a:r>
            <a:endParaRPr lang="en-US" sz="20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marL="342900" lvl="0" indent="-342900" algn="just" rtl="1">
              <a:lnSpc>
                <a:spcPct val="150000"/>
              </a:lnSpc>
              <a:buFont typeface="David" panose="020E0502060401010101" pitchFamily="34" charset="-79"/>
              <a:buChar char="-"/>
            </a:pPr>
            <a:r>
              <a:rPr lang="he-IL" sz="20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כמות מבוגרים</a:t>
            </a:r>
            <a:endParaRPr lang="en-US" sz="20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marL="342900" lvl="0" indent="-342900" algn="just" rtl="1">
              <a:lnSpc>
                <a:spcPct val="150000"/>
              </a:lnSpc>
              <a:buFont typeface="David" panose="020E0502060401010101" pitchFamily="34" charset="-79"/>
              <a:buChar char="-"/>
            </a:pPr>
            <a:r>
              <a:rPr lang="he-IL" sz="20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כמות ילדים</a:t>
            </a:r>
            <a:endParaRPr lang="en-US" sz="20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marL="342900" lvl="0" indent="-342900" algn="just" rtl="1">
              <a:lnSpc>
                <a:spcPct val="150000"/>
              </a:lnSpc>
              <a:buFont typeface="David" panose="020E0502060401010101" pitchFamily="34" charset="-79"/>
              <a:buChar char="-"/>
            </a:pPr>
            <a:r>
              <a:rPr lang="he-IL" sz="20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מספר כוכבים מינימלי</a:t>
            </a:r>
            <a:endParaRPr lang="en-US" sz="20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marL="342900" lvl="0" indent="-342900" algn="just" rtl="1">
              <a:lnSpc>
                <a:spcPct val="150000"/>
              </a:lnSpc>
              <a:buFont typeface="David" panose="020E0502060401010101" pitchFamily="34" charset="-79"/>
              <a:buChar char="-"/>
            </a:pPr>
            <a:r>
              <a:rPr lang="he-IL" sz="20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דירוג מלון מינימלי</a:t>
            </a:r>
            <a:endParaRPr lang="en-US" sz="20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marL="342900" lvl="0" indent="-342900" algn="just" rtl="1">
              <a:lnSpc>
                <a:spcPct val="150000"/>
              </a:lnSpc>
              <a:spcAft>
                <a:spcPts val="800"/>
              </a:spcAft>
              <a:buFont typeface="David" panose="020E0502060401010101" pitchFamily="34" charset="-79"/>
              <a:buChar char="-"/>
            </a:pPr>
            <a:r>
              <a:rPr lang="he-IL" sz="20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מחיר מקסימלי</a:t>
            </a:r>
            <a:endParaRPr lang="he-IL" sz="2000" dirty="0">
              <a:latin typeface="Hadassah Friedlaender" panose="02020603050405020304" pitchFamily="18" charset="-79"/>
              <a:cs typeface="Hadassah Friedlaender" panose="02020603050405020304" pitchFamily="18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77226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8FC303B2-7900-2E59-8425-7A83DAFDBFA2}"/>
              </a:ext>
            </a:extLst>
          </p:cNvPr>
          <p:cNvSpPr txBox="1"/>
          <p:nvPr/>
        </p:nvSpPr>
        <p:spPr>
          <a:xfrm>
            <a:off x="4899992" y="1471220"/>
            <a:ext cx="6798366" cy="391555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>
              <a:lnSpc>
                <a:spcPct val="150000"/>
              </a:lnSpc>
            </a:pPr>
            <a:r>
              <a:rPr lang="he-IL" sz="2400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הלקוח הוא אפליקציית אנדרואיד אשר מעבירה לשרת את המסננים שהלקוח הזין עברו החופשה שלו, והשרת מחזיר שלושה קישורים.</a:t>
            </a:r>
          </a:p>
          <a:p>
            <a:pPr algn="r">
              <a:lnSpc>
                <a:spcPct val="150000"/>
              </a:lnSpc>
            </a:pPr>
            <a:r>
              <a:rPr lang="he-IL" sz="2400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אחד עבור </a:t>
            </a:r>
            <a:r>
              <a:rPr lang="he-IL" sz="2400" b="1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הטיסה </a:t>
            </a:r>
            <a:r>
              <a:rPr lang="he-IL" sz="2400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הכי משתלמת וזולה. </a:t>
            </a:r>
          </a:p>
          <a:p>
            <a:pPr algn="r">
              <a:lnSpc>
                <a:spcPct val="150000"/>
              </a:lnSpc>
            </a:pPr>
            <a:r>
              <a:rPr lang="he-IL" sz="2400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השני עבור </a:t>
            </a:r>
            <a:r>
              <a:rPr lang="he-IL" sz="2400" b="1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המלון</a:t>
            </a:r>
            <a:r>
              <a:rPr lang="he-IL" sz="2400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 המומלץ ביותר באתר הזמנת חופשות.</a:t>
            </a:r>
          </a:p>
          <a:p>
            <a:pPr algn="r">
              <a:lnSpc>
                <a:spcPct val="150000"/>
              </a:lnSpc>
            </a:pPr>
            <a:r>
              <a:rPr lang="he-IL" sz="2400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השלישי עבור </a:t>
            </a:r>
            <a:r>
              <a:rPr lang="he-IL" sz="2400" b="1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אטרקציות</a:t>
            </a:r>
            <a:r>
              <a:rPr lang="he-IL" sz="2400" kern="1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 ומידע על המקום הנחיתה עבור הלקוח.</a:t>
            </a:r>
            <a:endParaRPr lang="en-US" sz="2400" kern="1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</p:txBody>
      </p:sp>
      <p:pic>
        <p:nvPicPr>
          <p:cNvPr id="3" name="גרפיקה 2" descr="נסיעה קו מיתאר">
            <a:extLst>
              <a:ext uri="{FF2B5EF4-FFF2-40B4-BE49-F238E27FC236}">
                <a16:creationId xmlns:a16="http://schemas.microsoft.com/office/drawing/2014/main" id="{C6E0D4EF-847C-D48A-891B-939CD51B9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764696"/>
            <a:ext cx="1093304" cy="1093304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D30C2A27-CA71-E800-8948-4CA2CF8342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40" y="887326"/>
            <a:ext cx="2826895" cy="508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21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8FC303B2-7900-2E59-8425-7A83DAFDBFA2}"/>
              </a:ext>
            </a:extLst>
          </p:cNvPr>
          <p:cNvSpPr txBox="1"/>
          <p:nvPr/>
        </p:nvSpPr>
        <p:spPr>
          <a:xfrm>
            <a:off x="2345635" y="915562"/>
            <a:ext cx="9014792" cy="45843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1">
              <a:lnSpc>
                <a:spcPct val="150000"/>
              </a:lnSpc>
              <a:spcAft>
                <a:spcPts val="800"/>
              </a:spcAft>
            </a:pPr>
            <a:r>
              <a:rPr lang="he-IL" sz="3200" b="1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הצפנה</a:t>
            </a:r>
          </a:p>
          <a:p>
            <a:pPr algn="just" rtl="1">
              <a:lnSpc>
                <a:spcPct val="150000"/>
              </a:lnSpc>
              <a:spcAft>
                <a:spcPts val="800"/>
              </a:spcAft>
            </a:pPr>
            <a:endParaRPr lang="he-IL" sz="15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algn="just" rtl="1">
              <a:lnSpc>
                <a:spcPct val="150000"/>
              </a:lnSpc>
              <a:spcAft>
                <a:spcPts val="800"/>
              </a:spcAft>
            </a:pPr>
            <a:r>
              <a:rPr lang="he-IL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מסד הנתונים של הפרטים שהלקוח הזין על החופשה שלו מוצפנים בהצפנה אסימטרית </a:t>
            </a:r>
            <a:r>
              <a:rPr lang="en-US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RSA</a:t>
            </a:r>
            <a:r>
              <a:rPr lang="he-IL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. בהצפנה א-סימטרית משתמשים בשני מפתחות – מפתח ציבורי ומפתח פרטי. המפתח הציבורי חשוף לכולם, והוא המפתח שיוצר את ההצפנה. על מנת לפענח את ההצפנה יש להיעזר במפתח הפרטי, שנמצא רק אצל המקבל.</a:t>
            </a:r>
            <a:endParaRPr lang="en-US" sz="22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  <a:p>
            <a:pPr algn="just" rtl="1">
              <a:lnSpc>
                <a:spcPct val="150000"/>
              </a:lnSpc>
              <a:spcAft>
                <a:spcPts val="800"/>
              </a:spcAft>
            </a:pPr>
            <a:r>
              <a:rPr lang="he-IL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בהרשמת משתמש חדש למערכת, הסיסמה מוכנסת למסד הנתונים </a:t>
            </a:r>
            <a:r>
              <a:rPr lang="en-US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Firebase</a:t>
            </a:r>
            <a:r>
              <a:rPr lang="he-IL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 מוצפנת בהצפנת </a:t>
            </a:r>
            <a:r>
              <a:rPr lang="en-US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hash</a:t>
            </a:r>
            <a:r>
              <a:rPr lang="he-IL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, </a:t>
            </a:r>
            <a:r>
              <a:rPr lang="en-US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SHA-256</a:t>
            </a:r>
            <a:r>
              <a:rPr lang="he-IL" sz="2200" dirty="0">
                <a:effectLst/>
                <a:latin typeface="Hadassah Friedlaender" panose="02020603050405020304" pitchFamily="18" charset="-79"/>
                <a:ea typeface="Calibri" panose="020F0502020204030204" pitchFamily="34" charset="0"/>
                <a:cs typeface="Hadassah Friedlaender" panose="02020603050405020304" pitchFamily="18" charset="-79"/>
              </a:rPr>
              <a:t>.</a:t>
            </a:r>
            <a:endParaRPr lang="en-US" sz="2200" dirty="0">
              <a:effectLst/>
              <a:latin typeface="Hadassah Friedlaender" panose="02020603050405020304" pitchFamily="18" charset="-79"/>
              <a:ea typeface="Calibri" panose="020F0502020204030204" pitchFamily="34" charset="0"/>
              <a:cs typeface="Hadassah Friedlaender" panose="02020603050405020304" pitchFamily="18" charset="-79"/>
            </a:endParaRPr>
          </a:p>
        </p:txBody>
      </p:sp>
      <p:pic>
        <p:nvPicPr>
          <p:cNvPr id="3" name="גרפיקה 2" descr="נסיעה קו מיתאר">
            <a:extLst>
              <a:ext uri="{FF2B5EF4-FFF2-40B4-BE49-F238E27FC236}">
                <a16:creationId xmlns:a16="http://schemas.microsoft.com/office/drawing/2014/main" id="{C6E0D4EF-847C-D48A-891B-939CD51B9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764696"/>
            <a:ext cx="1093304" cy="10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127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584672C-2126-826C-C03E-5123DF9A64B0}"/>
              </a:ext>
            </a:extLst>
          </p:cNvPr>
          <p:cNvSpPr txBox="1"/>
          <p:nvPr/>
        </p:nvSpPr>
        <p:spPr>
          <a:xfrm>
            <a:off x="9818614" y="2274837"/>
            <a:ext cx="1929440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3600" b="1" dirty="0">
                <a:solidFill>
                  <a:srgbClr val="0066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תרשים</a:t>
            </a:r>
            <a:endParaRPr lang="en-US" sz="3600" b="1" dirty="0">
              <a:solidFill>
                <a:srgbClr val="0066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dassah Friedlaender" panose="02020603050405020304" pitchFamily="18" charset="-79"/>
              <a:cs typeface="Hadassah Friedlaender" panose="02020603050405020304" pitchFamily="18" charset="-79"/>
            </a:endParaRPr>
          </a:p>
          <a:p>
            <a:pPr algn="ctr"/>
            <a:r>
              <a:rPr lang="he-IL" sz="3600" b="1" dirty="0">
                <a:solidFill>
                  <a:srgbClr val="0066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זרימת המידע במערכת</a:t>
            </a:r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0603AFA5-467D-52D7-6095-208EA4642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773"/>
            <a:ext cx="9656062" cy="595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51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utput.1">
            <a:hlinkClick r:id="" action="ppaction://media"/>
            <a:extLst>
              <a:ext uri="{FF2B5EF4-FFF2-40B4-BE49-F238E27FC236}">
                <a16:creationId xmlns:a16="http://schemas.microsoft.com/office/drawing/2014/main" id="{4516CDE0-FA1C-CD2B-B2B4-7A900C800F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2147" y="63472"/>
            <a:ext cx="3399183" cy="6731056"/>
          </a:xfrm>
          <a:prstGeom prst="rect">
            <a:avLst/>
          </a:prstGeo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5646FDD-ECAC-A7BE-2DFD-F24F44951E27}"/>
              </a:ext>
            </a:extLst>
          </p:cNvPr>
          <p:cNvSpPr txBox="1"/>
          <p:nvPr/>
        </p:nvSpPr>
        <p:spPr>
          <a:xfrm>
            <a:off x="5565913" y="1172817"/>
            <a:ext cx="5784575" cy="41002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>
              <a:lnSpc>
                <a:spcPct val="150000"/>
              </a:lnSpc>
            </a:pPr>
            <a:r>
              <a:rPr lang="he-IL" sz="3200" b="1" dirty="0"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צד לקוח</a:t>
            </a:r>
          </a:p>
          <a:p>
            <a:pPr algn="r">
              <a:lnSpc>
                <a:spcPct val="150000"/>
              </a:lnSpc>
            </a:pPr>
            <a:endParaRPr lang="he-IL" sz="2400" dirty="0">
              <a:latin typeface="Hadassah Friedlaender" panose="02020603050405020304" pitchFamily="18" charset="-79"/>
              <a:cs typeface="Hadassah Friedlaender" panose="02020603050405020304" pitchFamily="18" charset="-79"/>
            </a:endParaRPr>
          </a:p>
          <a:p>
            <a:pPr algn="r">
              <a:lnSpc>
                <a:spcPct val="150000"/>
              </a:lnSpc>
            </a:pPr>
            <a:r>
              <a:rPr lang="he-IL" sz="2400" dirty="0"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דוגמת הרצה להתחברות משתמש ויצירת חיפוש מתל אביב ללונדון בתאריכים</a:t>
            </a:r>
          </a:p>
          <a:p>
            <a:pPr algn="r">
              <a:lnSpc>
                <a:spcPct val="150000"/>
              </a:lnSpc>
            </a:pPr>
            <a:r>
              <a:rPr lang="he-IL" sz="2400" dirty="0"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10.6.2023 – 12.6.2023 לשלושה נוסעים.</a:t>
            </a:r>
          </a:p>
          <a:p>
            <a:pPr algn="r">
              <a:lnSpc>
                <a:spcPct val="150000"/>
              </a:lnSpc>
            </a:pPr>
            <a:r>
              <a:rPr lang="he-IL" sz="2400" dirty="0"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מסנני טיסה – 0 עצירות.</a:t>
            </a:r>
          </a:p>
          <a:p>
            <a:pPr algn="r">
              <a:lnSpc>
                <a:spcPct val="150000"/>
              </a:lnSpc>
            </a:pPr>
            <a:r>
              <a:rPr lang="he-IL" sz="2400" dirty="0"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מסנני מלון – לפחות 4 כוכבים, לפחות דירוג 8.</a:t>
            </a:r>
          </a:p>
        </p:txBody>
      </p:sp>
      <p:pic>
        <p:nvPicPr>
          <p:cNvPr id="4" name="גרפיקה 3" descr="נסיעה קו מיתאר">
            <a:extLst>
              <a:ext uri="{FF2B5EF4-FFF2-40B4-BE49-F238E27FC236}">
                <a16:creationId xmlns:a16="http://schemas.microsoft.com/office/drawing/2014/main" id="{22F84E84-B3C5-4D12-232F-4C4A625ED0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5764696"/>
            <a:ext cx="1093304" cy="10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58623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0D872295-43AA-D8C0-D5C2-CB86486F29E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"/>
          <a:stretch/>
        </p:blipFill>
        <p:spPr>
          <a:xfrm>
            <a:off x="265480" y="1966153"/>
            <a:ext cx="11661037" cy="3798543"/>
          </a:xfrm>
          <a:prstGeom prst="rect">
            <a:avLst/>
          </a:prstGeo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CDA9B51A-93D1-22E0-1DE5-2503ED2AC178}"/>
              </a:ext>
            </a:extLst>
          </p:cNvPr>
          <p:cNvSpPr txBox="1"/>
          <p:nvPr/>
        </p:nvSpPr>
        <p:spPr>
          <a:xfrm>
            <a:off x="1851989" y="493139"/>
            <a:ext cx="848801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3200" b="1" dirty="0"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צד שרת</a:t>
            </a:r>
          </a:p>
          <a:p>
            <a:pPr algn="ctr"/>
            <a:endParaRPr lang="he-IL" sz="1500" b="1" dirty="0">
              <a:latin typeface="Hadassah Friedlaender" panose="02020603050405020304" pitchFamily="18" charset="-79"/>
              <a:cs typeface="Hadassah Friedlaender" panose="02020603050405020304" pitchFamily="18" charset="-79"/>
            </a:endParaRPr>
          </a:p>
          <a:p>
            <a:pPr algn="ctr"/>
            <a:r>
              <a:rPr lang="he-IL" sz="2400" dirty="0"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פלט השרת להרצה</a:t>
            </a:r>
          </a:p>
        </p:txBody>
      </p:sp>
      <p:pic>
        <p:nvPicPr>
          <p:cNvPr id="5" name="גרפיקה 4" descr="נסיעה קו מיתאר">
            <a:extLst>
              <a:ext uri="{FF2B5EF4-FFF2-40B4-BE49-F238E27FC236}">
                <a16:creationId xmlns:a16="http://schemas.microsoft.com/office/drawing/2014/main" id="{984AFBCD-16DD-536E-9151-03E8127241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5764696"/>
            <a:ext cx="1093304" cy="10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12482"/>
      </p:ext>
    </p:extLst>
  </p:cSld>
  <p:clrMapOvr>
    <a:masterClrMapping/>
  </p:clrMapOvr>
</p:sld>
</file>

<file path=ppt/theme/theme1.xml><?xml version="1.0" encoding="utf-8"?>
<a:theme xmlns:a="http://schemas.openxmlformats.org/drawingml/2006/main" name="מסגרת 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TM03457475[[fn=מסגרת]]</Template>
  <TotalTime>146</TotalTime>
  <Words>243</Words>
  <Application>Microsoft Office PowerPoint</Application>
  <PresentationFormat>מסך רחב</PresentationFormat>
  <Paragraphs>35</Paragraphs>
  <Slides>7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7</vt:i4>
      </vt:variant>
    </vt:vector>
  </HeadingPairs>
  <TitlesOfParts>
    <vt:vector size="14" baseType="lpstr">
      <vt:lpstr>Aharoni</vt:lpstr>
      <vt:lpstr>Calibri</vt:lpstr>
      <vt:lpstr>Corbel</vt:lpstr>
      <vt:lpstr>David</vt:lpstr>
      <vt:lpstr>Hadassah Friedlaender</vt:lpstr>
      <vt:lpstr>Wingdings 2</vt:lpstr>
      <vt:lpstr>מסגרת 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עדן דוננפלד</dc:creator>
  <cp:lastModifiedBy>עדן דוננפלד</cp:lastModifiedBy>
  <cp:revision>5</cp:revision>
  <dcterms:created xsi:type="dcterms:W3CDTF">2023-05-28T19:56:58Z</dcterms:created>
  <dcterms:modified xsi:type="dcterms:W3CDTF">2023-06-01T15:47:49Z</dcterms:modified>
</cp:coreProperties>
</file>

<file path=docProps/thumbnail.jpeg>
</file>